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91" r:id="rId3"/>
    <p:sldId id="298" r:id="rId4"/>
    <p:sldId id="323" r:id="rId5"/>
    <p:sldId id="300" r:id="rId6"/>
    <p:sldId id="301" r:id="rId7"/>
    <p:sldId id="302" r:id="rId8"/>
    <p:sldId id="303" r:id="rId9"/>
    <p:sldId id="324" r:id="rId10"/>
    <p:sldId id="325" r:id="rId11"/>
    <p:sldId id="326" r:id="rId12"/>
    <p:sldId id="327" r:id="rId13"/>
    <p:sldId id="328" r:id="rId14"/>
    <p:sldId id="329" r:id="rId15"/>
    <p:sldId id="304" r:id="rId16"/>
    <p:sldId id="330" r:id="rId17"/>
    <p:sldId id="331" r:id="rId18"/>
    <p:sldId id="332" r:id="rId19"/>
    <p:sldId id="333" r:id="rId20"/>
    <p:sldId id="334" r:id="rId21"/>
    <p:sldId id="299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75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AC4F7-7C85-4128-A5E7-6E5EFB729D37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28665-6BB8-41AB-B7F6-A4FC78004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6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28665-6BB8-41AB-B7F6-A4FC780041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8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F29-7414-46A7-BB5D-6CA26B85087A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A3F29-7414-46A7-BB5D-6CA26B85087A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74D30-E4A7-455B-96C2-71F29CC8B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2.bin"/><Relationship Id="rId3" Type="http://schemas.openxmlformats.org/officeDocument/2006/relationships/image" Target="../media/image64.wmf"/><Relationship Id="rId21" Type="http://schemas.openxmlformats.org/officeDocument/2006/relationships/image" Target="../media/image5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57.wmf"/><Relationship Id="rId25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63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54.wmf"/><Relationship Id="rId24" Type="http://schemas.openxmlformats.org/officeDocument/2006/relationships/oleObject" Target="../embeddings/oleObject31.bin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23" Type="http://schemas.openxmlformats.org/officeDocument/2006/relationships/image" Target="../media/image60.wmf"/><Relationship Id="rId28" Type="http://schemas.openxmlformats.org/officeDocument/2006/relationships/oleObject" Target="../embeddings/oleObject33.bin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6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41.bin"/><Relationship Id="rId26" Type="http://schemas.openxmlformats.org/officeDocument/2006/relationships/image" Target="../media/image75.wmf"/><Relationship Id="rId3" Type="http://schemas.openxmlformats.org/officeDocument/2006/relationships/image" Target="../media/image76.wmf"/><Relationship Id="rId21" Type="http://schemas.openxmlformats.org/officeDocument/2006/relationships/oleObject" Target="../embeddings/oleObject42.bin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71.wmf"/><Relationship Id="rId25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68.wmf"/><Relationship Id="rId24" Type="http://schemas.openxmlformats.org/officeDocument/2006/relationships/image" Target="../media/image74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oleObject" Target="../embeddings/oleObject43.bin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39.bin"/><Relationship Id="rId22" Type="http://schemas.openxmlformats.org/officeDocument/2006/relationships/image" Target="../media/image7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7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54.bin"/><Relationship Id="rId3" Type="http://schemas.openxmlformats.org/officeDocument/2006/relationships/image" Target="../media/image86.png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5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нкурс &quot;Учитель года 2024&quot; мастер-класс 2 час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20241" b="39788"/>
          <a:stretch/>
        </p:blipFill>
        <p:spPr bwMode="auto">
          <a:xfrm>
            <a:off x="-35222" y="-27384"/>
            <a:ext cx="9179222" cy="28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1722" y="3140968"/>
            <a:ext cx="62204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Нахождение углов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прямыми и плоскостями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задачах ГИА по геометрии</a:t>
            </a:r>
            <a:endParaRPr lang="ru-RU" sz="32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6040" y="2780928"/>
            <a:ext cx="2754472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31.01.2025</a:t>
            </a:r>
            <a:r>
              <a:rPr lang="ru-RU" sz="3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725145"/>
            <a:ext cx="9144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Богданова </a:t>
            </a:r>
            <a:r>
              <a:rPr lang="ru-RU" sz="3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Фларида</a:t>
            </a:r>
            <a:r>
              <a:rPr lang="ru-RU" sz="3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Ильнуровна</a:t>
            </a:r>
            <a:r>
              <a:rPr lang="ru-RU" sz="3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0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егиональный </a:t>
            </a:r>
            <a:r>
              <a:rPr lang="ru-RU" sz="30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методист, </a:t>
            </a:r>
            <a:endParaRPr lang="ru-RU" sz="3000" b="1" dirty="0" smtClean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30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математики </a:t>
            </a:r>
            <a:r>
              <a:rPr lang="ru-RU" sz="3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МБОУ СОШ </a:t>
            </a:r>
            <a:r>
              <a:rPr lang="ru-RU" sz="30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№ 5 села </a:t>
            </a:r>
            <a:r>
              <a:rPr lang="ru-RU" sz="3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Иглино</a:t>
            </a:r>
            <a:endParaRPr lang="ru-RU" sz="3000" b="1" dirty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МР Иглинский район РБ</a:t>
            </a:r>
          </a:p>
          <a:p>
            <a:pPr algn="ctr"/>
            <a:endParaRPr lang="ru-RU" sz="3000" b="1" dirty="0" smtClean="0">
              <a:ln w="10541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85693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Вычисление углов между </a:t>
            </a:r>
          </a:p>
          <a:p>
            <a:pPr algn="ctr"/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прямыми и </a:t>
            </a:r>
            <a:r>
              <a:rPr lang="ru-RU" sz="3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плоскостями</a:t>
            </a:r>
            <a:endParaRPr lang="ru-RU" sz="3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outerShdw dist="81320" dir="3080412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-36513" y="1484313"/>
            <a:ext cx="9144001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Найдите косинус угла между прямыми АВ и С</a:t>
            </a:r>
            <a:r>
              <a:rPr lang="en-US" sz="2800" b="1"/>
              <a:t>D</a:t>
            </a:r>
            <a:r>
              <a:rPr lang="ru-RU" sz="2800" b="1"/>
              <a:t>, если 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323850" y="2349500"/>
          <a:ext cx="84597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Формула" r:id="rId3" imgW="2717640" imgH="215640" progId="Equation.3">
                  <p:embed/>
                </p:oleObj>
              </mc:Choice>
              <mc:Fallback>
                <p:oleObj name="Формула" r:id="rId3" imgW="2717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349500"/>
                        <a:ext cx="845978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316038" y="3108325"/>
          <a:ext cx="26082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Формула" r:id="rId5" imgW="838080" imgH="241200" progId="Equation.3">
                  <p:embed/>
                </p:oleObj>
              </mc:Choice>
              <mc:Fallback>
                <p:oleObj name="Формула" r:id="rId5" imgW="838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3108325"/>
                        <a:ext cx="26082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4787900" y="3108325"/>
          <a:ext cx="19367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Формула" r:id="rId7" imgW="622080" imgH="241200" progId="Equation.3">
                  <p:embed/>
                </p:oleObj>
              </mc:Choice>
              <mc:Fallback>
                <p:oleObj name="Формула" r:id="rId7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108325"/>
                        <a:ext cx="19367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250825" y="4005263"/>
          <a:ext cx="31623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Формула" r:id="rId9" imgW="1015920" imgH="241200" progId="Equation.3">
                  <p:embed/>
                </p:oleObj>
              </mc:Choice>
              <mc:Fallback>
                <p:oleObj name="Формула" r:id="rId9" imgW="1015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005263"/>
                        <a:ext cx="31623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3348038" y="3717925"/>
          <a:ext cx="20161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Формула" r:id="rId11" imgW="647640" imgH="507960" progId="Equation.3">
                  <p:embed/>
                </p:oleObj>
              </mc:Choice>
              <mc:Fallback>
                <p:oleObj name="Формула" r:id="rId11" imgW="647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717925"/>
                        <a:ext cx="20161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3328988" y="3860800"/>
          <a:ext cx="5635625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Формула" r:id="rId13" imgW="2234880" imgH="469800" progId="Equation.3">
                  <p:embed/>
                </p:oleObj>
              </mc:Choice>
              <mc:Fallback>
                <p:oleObj name="Формула" r:id="rId13" imgW="2234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88" y="3860800"/>
                        <a:ext cx="5635625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3419475" y="3860800"/>
          <a:ext cx="94932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Формула" r:id="rId15" imgW="304560" imgH="393480" progId="Equation.3">
                  <p:embed/>
                </p:oleObj>
              </mc:Choice>
              <mc:Fallback>
                <p:oleObj name="Формула" r:id="rId15" imgW="304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860800"/>
                        <a:ext cx="949325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250825" y="5575300"/>
          <a:ext cx="31623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Формула" r:id="rId17" imgW="1015920" imgH="203040" progId="Equation.3">
                  <p:embed/>
                </p:oleObj>
              </mc:Choice>
              <mc:Fallback>
                <p:oleObj name="Формула" r:id="rId17" imgW="1015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575300"/>
                        <a:ext cx="31623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3341688" y="5491163"/>
          <a:ext cx="331946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Формула" r:id="rId19" imgW="1066680" imgH="266400" progId="Equation.3">
                  <p:embed/>
                </p:oleObj>
              </mc:Choice>
              <mc:Fallback>
                <p:oleObj name="Формула" r:id="rId19" imgW="10666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5491163"/>
                        <a:ext cx="3319462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6588125" y="5229225"/>
          <a:ext cx="130492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Формула" r:id="rId21" imgW="419040" imgH="431640" progId="Equation.3">
                  <p:embed/>
                </p:oleObj>
              </mc:Choice>
              <mc:Fallback>
                <p:oleObj name="Формула" r:id="rId21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229225"/>
                        <a:ext cx="130492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6" name="Object 16"/>
          <p:cNvGraphicFramePr>
            <a:graphicFrameLocks noChangeAspect="1"/>
          </p:cNvGraphicFramePr>
          <p:nvPr/>
        </p:nvGraphicFramePr>
        <p:xfrm>
          <a:off x="7812088" y="5589588"/>
          <a:ext cx="7905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Формула" r:id="rId23" imgW="253800" imgH="203040" progId="Equation.3">
                  <p:embed/>
                </p:oleObj>
              </mc:Choice>
              <mc:Fallback>
                <p:oleObj name="Формула" r:id="rId23" imgW="253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5589588"/>
                        <a:ext cx="79057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5693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Вычисление углов между </a:t>
            </a:r>
          </a:p>
          <a:p>
            <a:pPr algn="ctr"/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прямыми и </a:t>
            </a:r>
            <a:r>
              <a:rPr lang="ru-RU" sz="3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плоскостями</a:t>
            </a:r>
            <a:endParaRPr lang="ru-RU" sz="3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outerShdw dist="81320" dir="3080412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557338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Установите соответствие между векторами и их координатами.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1905000"/>
            <a:ext cx="512445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364163" y="2671763"/>
          <a:ext cx="12239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Формула" r:id="rId4" imgW="431640" imgH="215640" progId="Equation.3">
                  <p:embed/>
                </p:oleObj>
              </mc:Choice>
              <mc:Fallback>
                <p:oleObj name="Формула" r:id="rId4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671763"/>
                        <a:ext cx="12239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5381625" y="3392488"/>
          <a:ext cx="11874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Формула" r:id="rId6" imgW="419040" imgH="215640" progId="Equation.3">
                  <p:embed/>
                </p:oleObj>
              </mc:Choice>
              <mc:Fallback>
                <p:oleObj name="Формула" r:id="rId6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3392488"/>
                        <a:ext cx="11874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5383213" y="4111625"/>
          <a:ext cx="12239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Формула" r:id="rId8" imgW="431640" imgH="215640" progId="Equation.3">
                  <p:embed/>
                </p:oleObj>
              </mc:Choice>
              <mc:Fallback>
                <p:oleObj name="Формула" r:id="rId8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13" y="4111625"/>
                        <a:ext cx="12239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5111750" y="4832350"/>
          <a:ext cx="17287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Формула" r:id="rId10" imgW="609480" imgH="215640" progId="Equation.3">
                  <p:embed/>
                </p:oleObj>
              </mc:Choice>
              <mc:Fallback>
                <p:oleObj name="Формула" r:id="rId10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832350"/>
                        <a:ext cx="17287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5435600" y="5553075"/>
          <a:ext cx="11525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Формула" r:id="rId12" imgW="406080" imgH="215640" progId="Equation.3">
                  <p:embed/>
                </p:oleObj>
              </mc:Choice>
              <mc:Fallback>
                <p:oleObj name="Формула" r:id="rId12" imgW="406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553075"/>
                        <a:ext cx="11525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7974013" y="2060575"/>
          <a:ext cx="7921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Формула" r:id="rId14" imgW="279360" imgH="241200" progId="Equation.3">
                  <p:embed/>
                </p:oleObj>
              </mc:Choice>
              <mc:Fallback>
                <p:oleObj name="Формула" r:id="rId14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3" y="2060575"/>
                        <a:ext cx="7921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7956550" y="2708275"/>
          <a:ext cx="828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Формула" r:id="rId16" imgW="291960" imgH="241200" progId="Equation.3">
                  <p:embed/>
                </p:oleObj>
              </mc:Choice>
              <mc:Fallback>
                <p:oleObj name="Формула" r:id="rId1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2708275"/>
                        <a:ext cx="8286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8027988" y="3429000"/>
          <a:ext cx="7572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Формула" r:id="rId18" imgW="266400" imgH="241200" progId="Equation.3">
                  <p:embed/>
                </p:oleObj>
              </mc:Choice>
              <mc:Fallback>
                <p:oleObj name="Формула" r:id="rId18" imgW="266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3429000"/>
                        <a:ext cx="7572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7"/>
          <p:cNvGraphicFramePr>
            <a:graphicFrameLocks noChangeAspect="1"/>
          </p:cNvGraphicFramePr>
          <p:nvPr/>
        </p:nvGraphicFramePr>
        <p:xfrm>
          <a:off x="8027988" y="4149725"/>
          <a:ext cx="7207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Формула" r:id="rId20" imgW="253800" imgH="203040" progId="Equation.3">
                  <p:embed/>
                </p:oleObj>
              </mc:Choice>
              <mc:Fallback>
                <p:oleObj name="Формула" r:id="rId20" imgW="253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4149725"/>
                        <a:ext cx="7207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ct 18"/>
          <p:cNvGraphicFramePr>
            <a:graphicFrameLocks noChangeAspect="1"/>
          </p:cNvGraphicFramePr>
          <p:nvPr/>
        </p:nvGraphicFramePr>
        <p:xfrm>
          <a:off x="8027988" y="4868863"/>
          <a:ext cx="7921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Формула" r:id="rId22" imgW="279360" imgH="241200" progId="Equation.3">
                  <p:embed/>
                </p:oleObj>
              </mc:Choice>
              <mc:Fallback>
                <p:oleObj name="Формула" r:id="rId22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4868863"/>
                        <a:ext cx="7921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Object 19"/>
          <p:cNvGraphicFramePr>
            <a:graphicFrameLocks noChangeAspect="1"/>
          </p:cNvGraphicFramePr>
          <p:nvPr/>
        </p:nvGraphicFramePr>
        <p:xfrm>
          <a:off x="8027988" y="5516563"/>
          <a:ext cx="7921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Формула" r:id="rId24" imgW="279360" imgH="241200" progId="Equation.3">
                  <p:embed/>
                </p:oleObj>
              </mc:Choice>
              <mc:Fallback>
                <p:oleObj name="Формула" r:id="rId24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5516563"/>
                        <a:ext cx="7921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6516688" y="2997200"/>
            <a:ext cx="15843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6443663" y="3716338"/>
            <a:ext cx="16573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6588125" y="3141663"/>
            <a:ext cx="143986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6732588" y="5157788"/>
            <a:ext cx="1439862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6588125" y="2636838"/>
            <a:ext cx="1512888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170" name="Object 26"/>
          <p:cNvGraphicFramePr>
            <a:graphicFrameLocks noChangeAspect="1"/>
          </p:cNvGraphicFramePr>
          <p:nvPr/>
        </p:nvGraphicFramePr>
        <p:xfrm>
          <a:off x="8010525" y="6172200"/>
          <a:ext cx="828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Формула" r:id="rId26" imgW="291960" imgH="241200" progId="Equation.3">
                  <p:embed/>
                </p:oleObj>
              </mc:Choice>
              <mc:Fallback>
                <p:oleObj name="Формула" r:id="rId2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0525" y="6172200"/>
                        <a:ext cx="8286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6588125" y="4437063"/>
            <a:ext cx="15128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1116013" y="1628775"/>
            <a:ext cx="6913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Укажите координаты оставшегося вектора.</a:t>
            </a:r>
          </a:p>
        </p:txBody>
      </p:sp>
      <p:grpSp>
        <p:nvGrpSpPr>
          <p:cNvPr id="6176" name="Group 32"/>
          <p:cNvGrpSpPr>
            <a:grpSpLocks/>
          </p:cNvGrpSpPr>
          <p:nvPr/>
        </p:nvGrpSpPr>
        <p:grpSpPr bwMode="auto">
          <a:xfrm>
            <a:off x="5003800" y="6245225"/>
            <a:ext cx="3097213" cy="612775"/>
            <a:chOff x="3152" y="3934"/>
            <a:chExt cx="1951" cy="386"/>
          </a:xfrm>
        </p:grpSpPr>
        <p:graphicFrame>
          <p:nvGraphicFramePr>
            <p:cNvPr id="6174" name="Object 30"/>
            <p:cNvGraphicFramePr>
              <a:graphicFrameLocks noChangeAspect="1"/>
            </p:cNvGraphicFramePr>
            <p:nvPr/>
          </p:nvGraphicFramePr>
          <p:xfrm>
            <a:off x="3152" y="3934"/>
            <a:ext cx="1225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82" name="Формула" r:id="rId28" imgW="685800" imgH="215640" progId="Equation.3">
                    <p:embed/>
                  </p:oleObj>
                </mc:Choice>
                <mc:Fallback>
                  <p:oleObj name="Формула" r:id="rId28" imgW="6858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3934"/>
                          <a:ext cx="1225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>
              <a:off x="4377" y="4110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029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64" grpId="0" animBg="1"/>
      <p:bldP spid="6165" grpId="0" animBg="1"/>
      <p:bldP spid="6166" grpId="0" animBg="1"/>
      <p:bldP spid="6167" grpId="0" animBg="1"/>
      <p:bldP spid="6168" grpId="0" animBg="1"/>
      <p:bldP spid="6172" grpId="0" animBg="1"/>
      <p:bldP spid="61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36957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85693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Вычисление углов между 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прямыми и плоскостями.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1628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Укажите плоскости, перпендикулярные данным прямым.</a:t>
            </a:r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4414838" y="2708275"/>
          <a:ext cx="145256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Формула" r:id="rId4" imgW="406080" imgH="215640" progId="Equation.3">
                  <p:embed/>
                </p:oleObj>
              </mc:Choice>
              <mc:Fallback>
                <p:oleObj name="Формула" r:id="rId4" imgW="406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2708275"/>
                        <a:ext cx="1452562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427538" y="4098925"/>
          <a:ext cx="13620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Формула" r:id="rId6" imgW="380880" imgH="203040" progId="Equation.3">
                  <p:embed/>
                </p:oleObj>
              </mc:Choice>
              <mc:Fallback>
                <p:oleObj name="Формула" r:id="rId6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098925"/>
                        <a:ext cx="13620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4427538" y="5445125"/>
          <a:ext cx="13620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Формула" r:id="rId8" imgW="380880" imgH="203040" progId="Equation.3">
                  <p:embed/>
                </p:oleObj>
              </mc:Choice>
              <mc:Fallback>
                <p:oleObj name="Формула" r:id="rId8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445125"/>
                        <a:ext cx="13620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6732588" y="2060575"/>
          <a:ext cx="163512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Формула" r:id="rId10" imgW="457200" imgH="203040" progId="Equation.3">
                  <p:embed/>
                </p:oleObj>
              </mc:Choice>
              <mc:Fallback>
                <p:oleObj name="Формула" r:id="rId10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2060575"/>
                        <a:ext cx="163512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6588125" y="2708275"/>
          <a:ext cx="19986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Формула" r:id="rId12" imgW="558720" imgH="215640" progId="Equation.3">
                  <p:embed/>
                </p:oleObj>
              </mc:Choice>
              <mc:Fallback>
                <p:oleObj name="Формула" r:id="rId12" imgW="558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708275"/>
                        <a:ext cx="19986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6632575" y="3644900"/>
          <a:ext cx="19081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Формула" r:id="rId14" imgW="533160" imgH="215640" progId="Equation.3">
                  <p:embed/>
                </p:oleObj>
              </mc:Choice>
              <mc:Fallback>
                <p:oleObj name="Формула" r:id="rId14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5" y="3644900"/>
                        <a:ext cx="190817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6681788" y="4292600"/>
          <a:ext cx="18637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Формула" r:id="rId16" imgW="520560" imgH="215640" progId="Equation.3">
                  <p:embed/>
                </p:oleObj>
              </mc:Choice>
              <mc:Fallback>
                <p:oleObj name="Формула" r:id="rId16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4292600"/>
                        <a:ext cx="18637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6710363" y="5373688"/>
          <a:ext cx="190976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Формула" r:id="rId18" imgW="533160" imgH="215640" progId="Equation.3">
                  <p:embed/>
                </p:oleObj>
              </mc:Choice>
              <mc:Fallback>
                <p:oleObj name="Формула" r:id="rId18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3" y="5373688"/>
                        <a:ext cx="1909762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5795963" y="2492375"/>
            <a:ext cx="10080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795963" y="2997200"/>
            <a:ext cx="86360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5724525" y="4076700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5724525" y="4365625"/>
            <a:ext cx="10080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5724525" y="573405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0" y="1527175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Укажите координаты направляющих векторов этих прямых.</a:t>
            </a:r>
          </a:p>
        </p:txBody>
      </p:sp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2005013"/>
            <a:ext cx="51244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4149725" y="3389313"/>
          <a:ext cx="22129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Формула" r:id="rId21" imgW="698400" imgH="241200" progId="Equation.3">
                  <p:embed/>
                </p:oleObj>
              </mc:Choice>
              <mc:Fallback>
                <p:oleObj name="Формула" r:id="rId21" imgW="698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9725" y="3389313"/>
                        <a:ext cx="221297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2" name="Object 24"/>
          <p:cNvGraphicFramePr>
            <a:graphicFrameLocks noChangeAspect="1"/>
          </p:cNvGraphicFramePr>
          <p:nvPr/>
        </p:nvGraphicFramePr>
        <p:xfrm>
          <a:off x="4284663" y="4652963"/>
          <a:ext cx="22923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Формула" r:id="rId23" imgW="723600" imgH="241200" progId="Equation.3">
                  <p:embed/>
                </p:oleObj>
              </mc:Choice>
              <mc:Fallback>
                <p:oleObj name="Формула" r:id="rId23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652963"/>
                        <a:ext cx="229235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3" name="Object 25"/>
          <p:cNvGraphicFramePr>
            <a:graphicFrameLocks noChangeAspect="1"/>
          </p:cNvGraphicFramePr>
          <p:nvPr/>
        </p:nvGraphicFramePr>
        <p:xfrm>
          <a:off x="4337050" y="6092825"/>
          <a:ext cx="2332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Формула" r:id="rId25" imgW="736560" imgH="241200" progId="Equation.3">
                  <p:embed/>
                </p:oleObj>
              </mc:Choice>
              <mc:Fallback>
                <p:oleObj name="Формула" r:id="rId25" imgW="73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6092825"/>
                        <a:ext cx="2332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31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323850" y="115888"/>
            <a:ext cx="85693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Вычисление углов между 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прямыми и плоскостями.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690688" y="1531938"/>
            <a:ext cx="554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Найдите синус угла между прямой </a:t>
            </a:r>
          </a:p>
        </p:txBody>
      </p: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2173288" y="1989138"/>
            <a:ext cx="4198937" cy="498475"/>
            <a:chOff x="975" y="1253"/>
            <a:chExt cx="2645" cy="314"/>
          </a:xfrm>
        </p:grpSpPr>
        <p:graphicFrame>
          <p:nvGraphicFramePr>
            <p:cNvPr id="8199" name="Object 7"/>
            <p:cNvGraphicFramePr>
              <a:graphicFrameLocks noChangeAspect="1"/>
            </p:cNvGraphicFramePr>
            <p:nvPr/>
          </p:nvGraphicFramePr>
          <p:xfrm>
            <a:off x="975" y="1253"/>
            <a:ext cx="406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4" name="Формула" r:id="rId3" imgW="279360" imgH="215640" progId="Equation.3">
                    <p:embed/>
                  </p:oleObj>
                </mc:Choice>
                <mc:Fallback>
                  <p:oleObj name="Формула" r:id="rId3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1253"/>
                          <a:ext cx="406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1383" y="1253"/>
              <a:ext cx="16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и плоскостью</a:t>
              </a:r>
            </a:p>
          </p:txBody>
        </p:sp>
        <p:graphicFrame>
          <p:nvGraphicFramePr>
            <p:cNvPr id="8202" name="Object 10"/>
            <p:cNvGraphicFramePr>
              <a:graphicFrameLocks noChangeAspect="1"/>
            </p:cNvGraphicFramePr>
            <p:nvPr/>
          </p:nvGraphicFramePr>
          <p:xfrm>
            <a:off x="2789" y="1253"/>
            <a:ext cx="831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Формула" r:id="rId5" imgW="571320" imgH="215640" progId="Equation.3">
                    <p:embed/>
                  </p:oleObj>
                </mc:Choice>
                <mc:Fallback>
                  <p:oleObj name="Формула" r:id="rId5" imgW="571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1253"/>
                          <a:ext cx="831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1244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9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3850" y="115888"/>
            <a:ext cx="85693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Вычисление углов между 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прямыми и плоскостями.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690688" y="1531938"/>
            <a:ext cx="554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Найдите синус угла между прямой 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9450"/>
            <a:ext cx="5184775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2173288" y="1989138"/>
            <a:ext cx="4198937" cy="498475"/>
            <a:chOff x="975" y="1253"/>
            <a:chExt cx="2645" cy="314"/>
          </a:xfrm>
        </p:grpSpPr>
        <p:graphicFrame>
          <p:nvGraphicFramePr>
            <p:cNvPr id="9225" name="Object 9"/>
            <p:cNvGraphicFramePr>
              <a:graphicFrameLocks noChangeAspect="1"/>
            </p:cNvGraphicFramePr>
            <p:nvPr/>
          </p:nvGraphicFramePr>
          <p:xfrm>
            <a:off x="975" y="1253"/>
            <a:ext cx="406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2" name="Формула" r:id="rId4" imgW="279360" imgH="215640" progId="Equation.3">
                    <p:embed/>
                  </p:oleObj>
                </mc:Choice>
                <mc:Fallback>
                  <p:oleObj name="Формула" r:id="rId4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5" y="1253"/>
                          <a:ext cx="406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383" y="1253"/>
              <a:ext cx="16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и плоскостью</a:t>
              </a:r>
            </a:p>
          </p:txBody>
        </p:sp>
        <p:graphicFrame>
          <p:nvGraphicFramePr>
            <p:cNvPr id="9227" name="Object 11"/>
            <p:cNvGraphicFramePr>
              <a:graphicFrameLocks noChangeAspect="1"/>
            </p:cNvGraphicFramePr>
            <p:nvPr/>
          </p:nvGraphicFramePr>
          <p:xfrm>
            <a:off x="2789" y="1253"/>
            <a:ext cx="831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3" name="Формула" r:id="rId6" imgW="571320" imgH="215640" progId="Equation.3">
                    <p:embed/>
                  </p:oleObj>
                </mc:Choice>
                <mc:Fallback>
                  <p:oleObj name="Формула" r:id="rId6" imgW="5713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1253"/>
                          <a:ext cx="831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11188" y="3789363"/>
            <a:ext cx="2881312" cy="1439862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84213" y="5229225"/>
            <a:ext cx="2808287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237" name="Object 21"/>
          <p:cNvGraphicFramePr>
            <a:graphicFrameLocks noChangeAspect="1"/>
          </p:cNvGraphicFramePr>
          <p:nvPr/>
        </p:nvGraphicFramePr>
        <p:xfrm>
          <a:off x="3924300" y="2528888"/>
          <a:ext cx="208756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Формула" r:id="rId8" imgW="736560" imgH="241200" progId="Equation.3">
                  <p:embed/>
                </p:oleObj>
              </mc:Choice>
              <mc:Fallback>
                <p:oleObj name="Формула" r:id="rId8" imgW="73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528888"/>
                        <a:ext cx="208756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011863" y="2643188"/>
            <a:ext cx="396081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ru-RU" sz="1300" b="1" dirty="0" smtClean="0"/>
              <a:t>вектор</a:t>
            </a:r>
            <a:r>
              <a:rPr lang="ru-RU" sz="1300" b="1" dirty="0"/>
              <a:t>, </a:t>
            </a:r>
            <a:r>
              <a:rPr lang="ru-RU" sz="1300" b="1" dirty="0" smtClean="0"/>
              <a:t>перпендикулярный </a:t>
            </a:r>
            <a:r>
              <a:rPr lang="ru-RU" sz="1300" b="1" dirty="0"/>
              <a:t>плоскости</a:t>
            </a:r>
          </a:p>
        </p:txBody>
      </p:sp>
      <p:graphicFrame>
        <p:nvGraphicFramePr>
          <p:cNvPr id="9239" name="Object 23"/>
          <p:cNvGraphicFramePr>
            <a:graphicFrameLocks noChangeAspect="1"/>
          </p:cNvGraphicFramePr>
          <p:nvPr/>
        </p:nvGraphicFramePr>
        <p:xfrm>
          <a:off x="3835400" y="3357563"/>
          <a:ext cx="2411413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Формула" r:id="rId10" imgW="850680" imgH="241200" progId="Equation.3">
                  <p:embed/>
                </p:oleObj>
              </mc:Choice>
              <mc:Fallback>
                <p:oleObj name="Формула" r:id="rId10" imgW="850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357563"/>
                        <a:ext cx="2411413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227763" y="3573463"/>
            <a:ext cx="2665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- направляющий вектор прямой</a:t>
            </a:r>
          </a:p>
        </p:txBody>
      </p:sp>
      <p:graphicFrame>
        <p:nvGraphicFramePr>
          <p:cNvPr id="9242" name="Object 26"/>
          <p:cNvGraphicFramePr>
            <a:graphicFrameLocks noChangeAspect="1"/>
          </p:cNvGraphicFramePr>
          <p:nvPr/>
        </p:nvGraphicFramePr>
        <p:xfrm>
          <a:off x="3527425" y="4149725"/>
          <a:ext cx="56165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Формула" r:id="rId12" imgW="2273040" imgH="304560" progId="Equation.3">
                  <p:embed/>
                </p:oleObj>
              </mc:Choice>
              <mc:Fallback>
                <p:oleObj name="Формула" r:id="rId12" imgW="22730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4149725"/>
                        <a:ext cx="56165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3" name="Object 27"/>
          <p:cNvGraphicFramePr>
            <a:graphicFrameLocks noChangeAspect="1"/>
          </p:cNvGraphicFramePr>
          <p:nvPr/>
        </p:nvGraphicFramePr>
        <p:xfrm>
          <a:off x="5076825" y="4752975"/>
          <a:ext cx="313848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Формула" r:id="rId14" imgW="1269720" imgH="457200" progId="Equation.3">
                  <p:embed/>
                </p:oleObj>
              </mc:Choice>
              <mc:Fallback>
                <p:oleObj name="Формула" r:id="rId14" imgW="1269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752975"/>
                        <a:ext cx="3138488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4" name="Object 28"/>
          <p:cNvGraphicFramePr>
            <a:graphicFrameLocks noChangeAspect="1"/>
          </p:cNvGraphicFramePr>
          <p:nvPr/>
        </p:nvGraphicFramePr>
        <p:xfrm>
          <a:off x="5070475" y="5729288"/>
          <a:ext cx="1851025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Формула" r:id="rId16" imgW="749160" imgH="457200" progId="Equation.3">
                  <p:embed/>
                </p:oleObj>
              </mc:Choice>
              <mc:Fallback>
                <p:oleObj name="Формула" r:id="rId16" imgW="749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5729288"/>
                        <a:ext cx="1851025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5" name="Object 29"/>
          <p:cNvGraphicFramePr>
            <a:graphicFrameLocks noChangeAspect="1"/>
          </p:cNvGraphicFramePr>
          <p:nvPr/>
        </p:nvGraphicFramePr>
        <p:xfrm>
          <a:off x="7191375" y="5761038"/>
          <a:ext cx="122237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Формула" r:id="rId18" imgW="495000" imgH="431640" progId="Equation.3">
                  <p:embed/>
                </p:oleObj>
              </mc:Choice>
              <mc:Fallback>
                <p:oleObj name="Формула" r:id="rId18" imgW="495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5761038"/>
                        <a:ext cx="1222375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91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35" grpId="0" animBg="1"/>
      <p:bldP spid="9238" grpId="0"/>
      <p:bldP spid="92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решения задачи по стереометрии координатным методом нужно выбрать декартову систему координат. Ее можно выбрать как угодно, главное, чтобы она была удобной. Приведем примеры выбора системы координат в кубе, пирамиде и конусе: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0460"/>
          <a:stretch>
            <a:fillRect/>
          </a:stretch>
        </p:blipFill>
        <p:spPr bwMode="auto">
          <a:xfrm>
            <a:off x="394730" y="1857364"/>
            <a:ext cx="84836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14546" y="5429264"/>
            <a:ext cx="4246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Примеры выбора системы координат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48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Решим задачу:</a:t>
            </a:r>
          </a:p>
          <a:p>
            <a:pPr fontAlgn="base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правильной четырехугольной пирамиде SABCD, все ребра которой равны 1, найдите синус угла между прямой BD и плоскостью SBC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угол между прямой и плоск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71578"/>
            <a:ext cx="6480720" cy="439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19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601524"/>
            <a:ext cx="4638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Введем систему координат: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угол между прямой и плоск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1" y="1161754"/>
            <a:ext cx="8531482" cy="56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0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гол между прямой и плоскость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07" y="188640"/>
            <a:ext cx="5720805" cy="381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Запишем уравнение плоскости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 SBC. </a:t>
            </a:r>
            <a:endParaRPr lang="ru-RU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этого найдем координаты точек S, B и C и подставим их в уравнение плоскости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7" name="Picture 7" descr="https://ege-ok.ru/wp-content/plugins/wpmathpub/phpmathpublisher/img/math_993.5_6daf84dbd2d4e20775f766e7f71e5a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67397"/>
            <a:ext cx="3240360" cy="4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38542" r="27903" b="33656"/>
          <a:stretch/>
        </p:blipFill>
        <p:spPr bwMode="auto">
          <a:xfrm>
            <a:off x="107504" y="3924395"/>
            <a:ext cx="8826093" cy="274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21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14224" r="39034" b="30388"/>
          <a:stretch/>
        </p:blipFill>
        <p:spPr bwMode="auto">
          <a:xfrm>
            <a:off x="314160" y="219108"/>
            <a:ext cx="7724254" cy="616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угол между прямой и плоскостью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3001" b="8242"/>
          <a:stretch/>
        </p:blipFill>
        <p:spPr bwMode="auto">
          <a:xfrm>
            <a:off x="4176287" y="620688"/>
            <a:ext cx="4860209" cy="32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6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84784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i="1" dirty="0"/>
              <a:t>Наука не является и никогда не будет</a:t>
            </a:r>
          </a:p>
          <a:p>
            <a:pPr algn="r"/>
            <a:r>
              <a:rPr lang="ru-RU" sz="4000" i="1" dirty="0"/>
              <a:t>являться законченной книгой</a:t>
            </a:r>
            <a:r>
              <a:rPr lang="ru-RU" sz="4000" i="1" dirty="0" smtClean="0"/>
              <a:t>.</a:t>
            </a:r>
          </a:p>
          <a:p>
            <a:pPr algn="r"/>
            <a:endParaRPr lang="ru-RU" sz="4000" i="1" dirty="0"/>
          </a:p>
          <a:p>
            <a:pPr algn="r"/>
            <a:r>
              <a:rPr lang="ru-RU" sz="4000" i="1" dirty="0"/>
              <a:t>А. Эйнштейн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52294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t="43104" r="23906" b="17026"/>
          <a:stretch/>
        </p:blipFill>
        <p:spPr bwMode="auto">
          <a:xfrm>
            <a:off x="47296" y="212392"/>
            <a:ext cx="9010037" cy="372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угол между прямой и плоскостью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3001" b="8242"/>
          <a:stretch/>
        </p:blipFill>
        <p:spPr bwMode="auto">
          <a:xfrm>
            <a:off x="3203848" y="2793120"/>
            <a:ext cx="5876875" cy="38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37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qrcoder.ru/code/?https%3A%2F%2Fcloud.mail.ru%2Fpublic%2Fx9p1%2FAiy8bWoNm&amp;8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6" y="3617167"/>
            <a:ext cx="3124200" cy="312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«Если 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вас есть яблоко и у меня есть яблоко, и если мы обмениваемся этими яблоками, то у вас и у меня остается по одному яблоку. А если у вас есть идея и у меня есть идея и мы обмениваемся идеями, то у каждого из нас будет по две идеи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.» </a:t>
            </a:r>
          </a:p>
          <a:p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     —</a:t>
            </a:r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Джордж Бернард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Шоу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6" t="31875" r="2654" b="14678"/>
          <a:stretch/>
        </p:blipFill>
        <p:spPr bwMode="auto">
          <a:xfrm>
            <a:off x="3397514" y="4365104"/>
            <a:ext cx="556697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1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5314" y="3212976"/>
            <a:ext cx="765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конкурс &quot;Учитель года 2024&quot; мастер-класс 2 час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20241" b="39788"/>
          <a:stretch/>
        </p:blipFill>
        <p:spPr bwMode="auto">
          <a:xfrm>
            <a:off x="-35222" y="-27384"/>
            <a:ext cx="9179222" cy="28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310125 вебинар ЦМППМ\полезные книги по стереометрии\yLsj8Zudr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15518" r="19423" b="8984"/>
          <a:stretch/>
        </p:blipFill>
        <p:spPr bwMode="auto">
          <a:xfrm>
            <a:off x="442756" y="608125"/>
            <a:ext cx="8068557" cy="56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44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7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применения метода координат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решению геометрических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Выбираем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пространстве систему координат из соображений удобства выражения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координат и наглядности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изображения.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Находим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координаты необходимых для нас точек.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Решаем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задачу, используя основные задачи метода координат.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Переходим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аналитических соотношений к геометрическим. </a:t>
            </a:r>
          </a:p>
        </p:txBody>
      </p:sp>
    </p:spTree>
    <p:extLst>
      <p:ext uri="{BB962C8B-B14F-4D97-AF65-F5344CB8AC3E}">
        <p14:creationId xmlns:p14="http://schemas.microsoft.com/office/powerpoint/2010/main" val="263144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1429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координат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356"/>
            <a:ext cx="3571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Приведём основные формулы.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Расстояние между точками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071546"/>
            <a:ext cx="2857519" cy="33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5905500" cy="542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2214554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Координаты середины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отрезка АВ равны средним арифметиче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ским соответствующих координат его концов: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 r="50431" b="1638"/>
          <a:stretch>
            <a:fillRect/>
          </a:stretch>
        </p:blipFill>
        <p:spPr bwMode="auto">
          <a:xfrm>
            <a:off x="1357290" y="2928934"/>
            <a:ext cx="1643074" cy="571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857496"/>
            <a:ext cx="1695450" cy="628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 l="49569" b="1638"/>
          <a:stretch>
            <a:fillRect/>
          </a:stretch>
        </p:blipFill>
        <p:spPr bwMode="auto">
          <a:xfrm>
            <a:off x="3214678" y="2928934"/>
            <a:ext cx="1671626" cy="571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57158" y="357187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Координаты точки пересечения медиан треугольника равны средним арифметическим соответствующих координат его вершин.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42913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Скалярным произведением векторов               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называется число 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1034" y="4429131"/>
            <a:ext cx="3159990" cy="37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5072074"/>
            <a:ext cx="3514725" cy="447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46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Если              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 ненулевые векторы, а      —угол между ними, то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2571767" cy="31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57166"/>
            <a:ext cx="266701" cy="38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714356"/>
            <a:ext cx="4700599" cy="857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1785926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Векторы               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перпендикулярны (ортогональны) тогда и только тогда, когда а •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= 0, или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2571767" cy="38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214554"/>
            <a:ext cx="2990850" cy="333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2690336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Уравнение плоскости, проходящей через точку                          перпендикулярно ненулевому вектору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           (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вектору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нормали плоскости), имеет вид 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714620"/>
            <a:ext cx="1914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071810"/>
            <a:ext cx="1376362" cy="31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3357562"/>
            <a:ext cx="5857858" cy="41064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57158" y="3857628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Любое линейное уравнение с тремя неизвестными   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Ax + By + Cz + D = 0,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числа А, В и С одновременно не равны нулю, есть уравнение некоторой плоскости, причём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(А;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В; С) — вектор нормали этой плоскости.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643174" y="4572008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7158" y="5000636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(Уравнение плоскости в отрезках.) Если плоскость не проходит через начало координат, то её уравнение можно представить в виде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5715016"/>
            <a:ext cx="2124075" cy="742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2786050" y="5657671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0; 0), (0;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0), (0; 0;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) — точки пересечения плоскости с осями Ох,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Oz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соответственно.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назад 18">
            <a:hlinkClick r:id="" action="ppaction://hlinkshowjump?jump=lastslideviewed" highlightClick="1"/>
          </p:cNvPr>
          <p:cNvSpPr/>
          <p:nvPr/>
        </p:nvSpPr>
        <p:spPr>
          <a:xfrm>
            <a:off x="8143900" y="6357958"/>
            <a:ext cx="857224" cy="328060"/>
          </a:xfrm>
          <a:prstGeom prst="actionButtonBackPreviou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Косинус угла между плоскостями равен модулю косинуса угла между векторами нормалей этих плоскостей, т. е. если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— угол между плоскостями, заданными уравнениями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642918"/>
            <a:ext cx="209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6039249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785926"/>
            <a:ext cx="5181600" cy="1057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2928934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Параметрические уравнения прямой, проходящей через точку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параллельно ненулевому вектору                   (направляющий вектор прямой), имеют вид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3" y="2971587"/>
            <a:ext cx="1571635" cy="3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286124"/>
            <a:ext cx="1143008" cy="32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3643314"/>
            <a:ext cx="4429156" cy="3883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4214818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Расстояние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от точки                            до плоскости, заданной уравнением Ах +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Cz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+ D = 0, находится по формуле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286256"/>
            <a:ext cx="1569823" cy="30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5143512"/>
            <a:ext cx="3562350" cy="99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21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        — угол между прямой с направляющим вектором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плоскостью Ах +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Cz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+ D = 0 с вектором нормали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то               равен  модулю  косинуса  угла между этими векторами, т. е.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342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642918"/>
            <a:ext cx="1096573" cy="29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928670"/>
            <a:ext cx="1781181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1" y="1285860"/>
            <a:ext cx="642942" cy="31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857364"/>
            <a:ext cx="4981575" cy="1000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34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56932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Вычисление углов между </a:t>
            </a:r>
          </a:p>
          <a:p>
            <a:pPr algn="ctr"/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прямыми и </a:t>
            </a:r>
            <a:r>
              <a:rPr lang="ru-RU" sz="3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81320" dir="3080412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плоскостями</a:t>
            </a:r>
            <a:endParaRPr lang="ru-RU" sz="3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333399"/>
              </a:solidFill>
              <a:effectLst>
                <a:outerShdw dist="81320" dir="3080412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388" y="1916113"/>
            <a:ext cx="87487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Определите скалярное произведение векторов.</a:t>
            </a: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179388" y="2592388"/>
            <a:ext cx="5257800" cy="852487"/>
            <a:chOff x="158" y="1633"/>
            <a:chExt cx="3312" cy="537"/>
          </a:xfrm>
        </p:grpSpPr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158" y="1661"/>
            <a:ext cx="163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6" name="Формула" r:id="rId3" imgW="736560" imgH="215640" progId="Equation.3">
                    <p:embed/>
                  </p:oleObj>
                </mc:Choice>
                <mc:Fallback>
                  <p:oleObj name="Формула" r:id="rId3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1661"/>
                          <a:ext cx="1638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1917" y="1633"/>
            <a:ext cx="1553" cy="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7" name="Формула" r:id="rId5" imgW="698400" imgH="241200" progId="Equation.3">
                    <p:embed/>
                  </p:oleObj>
                </mc:Choice>
                <mc:Fallback>
                  <p:oleObj name="Формула" r:id="rId5" imgW="6984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7" y="1633"/>
                          <a:ext cx="1553" cy="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179388" y="3716338"/>
            <a:ext cx="5091112" cy="762000"/>
            <a:chOff x="172" y="2296"/>
            <a:chExt cx="3207" cy="480"/>
          </a:xfrm>
        </p:grpSpPr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172" y="2296"/>
            <a:ext cx="1610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8" name="Формула" r:id="rId7" imgW="723600" imgH="215640" progId="Equation.3">
                    <p:embed/>
                  </p:oleObj>
                </mc:Choice>
                <mc:Fallback>
                  <p:oleObj name="Формула" r:id="rId7" imgW="7236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" y="2296"/>
                          <a:ext cx="1610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10"/>
            <p:cNvGraphicFramePr>
              <a:graphicFrameLocks noChangeAspect="1"/>
            </p:cNvGraphicFramePr>
            <p:nvPr/>
          </p:nvGraphicFramePr>
          <p:xfrm>
            <a:off x="1882" y="2296"/>
            <a:ext cx="1497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name="Формула" r:id="rId9" imgW="672840" imgH="215640" progId="Equation.3">
                    <p:embed/>
                  </p:oleObj>
                </mc:Choice>
                <mc:Fallback>
                  <p:oleObj name="Формула" r:id="rId9" imgW="6728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" y="2296"/>
                          <a:ext cx="1497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179388" y="4797425"/>
            <a:ext cx="5175250" cy="762000"/>
            <a:chOff x="113" y="3022"/>
            <a:chExt cx="3260" cy="480"/>
          </a:xfrm>
        </p:grpSpPr>
        <p:graphicFrame>
          <p:nvGraphicFramePr>
            <p:cNvPr id="4108" name="Object 12"/>
            <p:cNvGraphicFramePr>
              <a:graphicFrameLocks noChangeAspect="1"/>
            </p:cNvGraphicFramePr>
            <p:nvPr/>
          </p:nvGraphicFramePr>
          <p:xfrm>
            <a:off x="113" y="3022"/>
            <a:ext cx="1808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0" name="Формула" r:id="rId11" imgW="812520" imgH="215640" progId="Equation.3">
                    <p:embed/>
                  </p:oleObj>
                </mc:Choice>
                <mc:Fallback>
                  <p:oleObj name="Формула" r:id="rId11" imgW="8125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022"/>
                          <a:ext cx="1808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9" name="Object 13"/>
            <p:cNvGraphicFramePr>
              <a:graphicFrameLocks noChangeAspect="1"/>
            </p:cNvGraphicFramePr>
            <p:nvPr/>
          </p:nvGraphicFramePr>
          <p:xfrm>
            <a:off x="2018" y="3022"/>
            <a:ext cx="1355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1" name="Формула" r:id="rId13" imgW="609480" imgH="215640" progId="Equation.3">
                    <p:embed/>
                  </p:oleObj>
                </mc:Choice>
                <mc:Fallback>
                  <p:oleObj name="Формула" r:id="rId13" imgW="609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8" y="3022"/>
                          <a:ext cx="1355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5956300" y="2578100"/>
          <a:ext cx="22875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Формула" r:id="rId15" imgW="647640" imgH="241200" progId="Equation.3">
                  <p:embed/>
                </p:oleObj>
              </mc:Choice>
              <mc:Fallback>
                <p:oleObj name="Формула" r:id="rId15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2578100"/>
                        <a:ext cx="228758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6011863" y="3640138"/>
          <a:ext cx="17938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Формула" r:id="rId17" imgW="507960" imgH="203040" progId="Equation.3">
                  <p:embed/>
                </p:oleObj>
              </mc:Choice>
              <mc:Fallback>
                <p:oleObj name="Формула" r:id="rId17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640138"/>
                        <a:ext cx="179387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5984875" y="4797425"/>
          <a:ext cx="1703388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Формула" r:id="rId19" imgW="482400" imgH="203040" progId="Equation.3">
                  <p:embed/>
                </p:oleObj>
              </mc:Choice>
              <mc:Fallback>
                <p:oleObj name="Формула" r:id="rId19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797425"/>
                        <a:ext cx="1703388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23850" y="1916113"/>
            <a:ext cx="828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Определите вид угла между векторами.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411413" y="2765425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тупой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339975" y="3716338"/>
            <a:ext cx="1584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прямой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339975" y="4868863"/>
            <a:ext cx="1584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острый</a:t>
            </a:r>
          </a:p>
        </p:txBody>
      </p:sp>
    </p:spTree>
    <p:extLst>
      <p:ext uri="{BB962C8B-B14F-4D97-AF65-F5344CB8AC3E}">
        <p14:creationId xmlns:p14="http://schemas.microsoft.com/office/powerpoint/2010/main" val="12956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  <p:bldP spid="4114" grpId="0"/>
      <p:bldP spid="4115" grpId="0"/>
      <p:bldP spid="4116" grpId="0"/>
      <p:bldP spid="41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647</Words>
  <Application>Microsoft Office PowerPoint</Application>
  <PresentationFormat>Экран (4:3)</PresentationFormat>
  <Paragraphs>76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Пользователь</cp:lastModifiedBy>
  <cp:revision>139</cp:revision>
  <dcterms:created xsi:type="dcterms:W3CDTF">2023-10-29T09:18:27Z</dcterms:created>
  <dcterms:modified xsi:type="dcterms:W3CDTF">2025-01-31T06:57:32Z</dcterms:modified>
</cp:coreProperties>
</file>